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9" autoAdjust="0"/>
    <p:restoredTop sz="75646"/>
  </p:normalViewPr>
  <p:slideViewPr>
    <p:cSldViewPr snapToGrid="0">
      <p:cViewPr varScale="1">
        <p:scale>
          <a:sx n="95" d="100"/>
          <a:sy n="95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Fash Fashion Market Size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8</c:v>
                </c:pt>
                <c:pt idx="2">
                  <c:v>12</c:v>
                </c:pt>
                <c:pt idx="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0D-43A7-9E7A-BF44903D3B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8131152"/>
        <c:axId val="498132136"/>
      </c:lineChart>
      <c:catAx>
        <c:axId val="49813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132136"/>
        <c:crosses val="autoZero"/>
        <c:auto val="1"/>
        <c:lblAlgn val="ctr"/>
        <c:lblOffset val="100"/>
        <c:noMultiLvlLbl val="0"/>
      </c:catAx>
      <c:valAx>
        <c:axId val="49813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13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C1455-90FD-3E44-BEB2-A5E6FCCD721A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108D-3EC5-B249-99AB-EA97A2C93B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540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패션 아이템 공유 매칭 서비스</a:t>
            </a:r>
            <a:r>
              <a:rPr kumimoji="1" lang="en-US" altLang="ko-KR" dirty="0"/>
              <a:t> close</a:t>
            </a:r>
            <a:r>
              <a:rPr kumimoji="1" lang="ko-KR" altLang="en-US" dirty="0"/>
              <a:t>에 발표를 시작하겠습니다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151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서비스는 개인이 패션아이템을 올리고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그것들이 필요한 사람들은 빌림으로</a:t>
            </a:r>
            <a:endParaRPr kumimoji="1" lang="en-US" altLang="ko-KR" dirty="0"/>
          </a:p>
          <a:p>
            <a:r>
              <a:rPr kumimoji="1" lang="ko-KR" altLang="en-US" dirty="0"/>
              <a:t>공동 매칭 서비스를 구성하였습니다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80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패스트패션이란</a:t>
            </a:r>
            <a:r>
              <a:rPr kumimoji="1" lang="ko-KR" altLang="en-US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트렌드를 즉각 반영해 빠르게 제작하고 빠르게 유통시키는 의류를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솔루션을 사용함으로써 현 사회 이슈 중 하나인 </a:t>
            </a:r>
            <a:r>
              <a:rPr kumimoji="1" lang="ko-KR" altLang="en-US" dirty="0" err="1"/>
              <a:t>패스트패션을</a:t>
            </a:r>
            <a:r>
              <a:rPr kumimoji="1" lang="ko-KR" altLang="en-US" dirty="0"/>
              <a:t> 해결할 수 </a:t>
            </a:r>
            <a:r>
              <a:rPr kumimoji="1" lang="ko-KR" altLang="en-US" dirty="0" err="1"/>
              <a:t>있습나다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390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현대인들의 소비 패러다임이 소유에서 이용으로 변화되고 있습니다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또한 개성을 중시하는 사회에 내가 원하는 </a:t>
            </a:r>
            <a:r>
              <a:rPr kumimoji="1" lang="ko-KR" altLang="en-US" dirty="0" err="1"/>
              <a:t>옷울</a:t>
            </a:r>
            <a:r>
              <a:rPr kumimoji="1" lang="ko-KR" altLang="en-US" dirty="0"/>
              <a:t> 쉽게 빌려 입을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867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 </a:t>
            </a:r>
            <a:r>
              <a:rPr kumimoji="1" lang="ko-KR" altLang="en-US" dirty="0" err="1"/>
              <a:t>타켓은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미니멀라이프를</a:t>
            </a:r>
            <a:r>
              <a:rPr kumimoji="1" lang="ko-KR" altLang="en-US" dirty="0"/>
              <a:t> 추구하는 </a:t>
            </a:r>
            <a:r>
              <a:rPr kumimoji="1" lang="ko-KR" altLang="en-US" dirty="0" err="1"/>
              <a:t>밀레니얼</a:t>
            </a:r>
            <a:r>
              <a:rPr kumimoji="1" lang="ko-KR" altLang="en-US" dirty="0"/>
              <a:t> 세대입니다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모두 구매하는 것이 아닌 옷은 </a:t>
            </a:r>
            <a:r>
              <a:rPr kumimoji="1" lang="ko-KR" altLang="en-US" dirty="0" err="1"/>
              <a:t>빌려입을</a:t>
            </a:r>
            <a:r>
              <a:rPr kumimoji="1" lang="ko-KR" altLang="en-US" dirty="0"/>
              <a:t>  수 있게 되는 것입니다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 err="1"/>
              <a:t>인가구</a:t>
            </a:r>
            <a:r>
              <a:rPr kumimoji="1" lang="ko-KR" altLang="en-US" dirty="0"/>
              <a:t> 또한 모든 옷을 구매하지 않고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대여함으로써 더욱 경제적으로 생활할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18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장점은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사회적 문제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해결이 가능합니다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가끔 있는 옷을 구매하지 않아도 되어 합리적입니다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여행 시 더더욱 편리한 서비스가 될 것 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예를들어</a:t>
            </a:r>
            <a:r>
              <a:rPr kumimoji="1" lang="ko-KR" altLang="en-US" dirty="0"/>
              <a:t> 동남아에서 러시아를 가면 러시아에서 파카를 대여하는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말이죠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81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팀원은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명이며 기획 및 시장조사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디자인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개발 등 </a:t>
            </a:r>
            <a:r>
              <a:rPr kumimoji="1" lang="ko-KR" altLang="en-US" dirty="0" err="1"/>
              <a:t>여러분야에</a:t>
            </a:r>
            <a:r>
              <a:rPr kumimoji="1" lang="ko-KR" altLang="en-US" dirty="0"/>
              <a:t> 전문가들이 모여 한 팀을 이루고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15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그런 비슷한 서비스가 있었다 아니냐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보면 비슷할 수도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그 서비스들은 이용권을 구매하며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 소비유형이다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유효재화를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순환시키는 것에 한계가 있다는 이야기이다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원하는 옷이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대여중이면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대여가 불가능하다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서비스는 개인소유의 물건을 타인에게 연결하여 재분배 하는 유형과 무형의 콘텐츠를 소비자 스스로 공유가능하도록 확장시켜 두었다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패스트패션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브랜드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빠졌는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것에 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렌탈이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가능해 더욱 합리적인 소비를 돕는다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이야기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145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6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6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5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0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86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9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6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3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5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74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99122" y="2853418"/>
            <a:ext cx="6793756" cy="1151164"/>
            <a:chOff x="2521404" y="2544536"/>
            <a:chExt cx="6793756" cy="11511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404" y="2722790"/>
              <a:ext cx="2962817" cy="69804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834948" y="2544536"/>
              <a:ext cx="45719" cy="115116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66065" y="2702481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패션아이템 공유 매칭 서비스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66065" y="3051504"/>
              <a:ext cx="3249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Fashion item sharing service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2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What is closet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BADA08-2643-2F4E-8FEA-18D475400312}"/>
              </a:ext>
            </a:extLst>
          </p:cNvPr>
          <p:cNvSpPr txBox="1"/>
          <p:nvPr/>
        </p:nvSpPr>
        <p:spPr>
          <a:xfrm>
            <a:off x="423619" y="1063459"/>
            <a:ext cx="3514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개인들간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패션아이탬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공동 매칭 서비스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E6E5ED0-8138-444B-A391-26B7B08A83A7}"/>
              </a:ext>
            </a:extLst>
          </p:cNvPr>
          <p:cNvGrpSpPr/>
          <p:nvPr/>
        </p:nvGrpSpPr>
        <p:grpSpPr>
          <a:xfrm>
            <a:off x="2514031" y="3020843"/>
            <a:ext cx="7163938" cy="1450054"/>
            <a:chOff x="2514031" y="3020843"/>
            <a:chExt cx="7163938" cy="145005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03AAE5B3-37D8-2C40-8D57-2A2DE9721722}"/>
                </a:ext>
              </a:extLst>
            </p:cNvPr>
            <p:cNvGrpSpPr/>
            <p:nvPr/>
          </p:nvGrpSpPr>
          <p:grpSpPr>
            <a:xfrm>
              <a:off x="2514031" y="3020843"/>
              <a:ext cx="7163938" cy="1379118"/>
              <a:chOff x="2290180" y="3020843"/>
              <a:chExt cx="7163938" cy="1379118"/>
            </a:xfrm>
          </p:grpSpPr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126ACB24-40C3-BF45-8CED-50BCD7AAADB3}"/>
                  </a:ext>
                </a:extLst>
              </p:cNvPr>
              <p:cNvCxnSpPr/>
              <p:nvPr/>
            </p:nvCxnSpPr>
            <p:spPr>
              <a:xfrm flipH="1">
                <a:off x="6373641" y="3655638"/>
                <a:ext cx="1719323" cy="179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EEB1A9C9-141B-A344-AFDA-65289B795883}"/>
                  </a:ext>
                </a:extLst>
              </p:cNvPr>
              <p:cNvSpPr/>
              <p:nvPr/>
            </p:nvSpPr>
            <p:spPr>
              <a:xfrm>
                <a:off x="5191572" y="3020843"/>
                <a:ext cx="1361154" cy="1361154"/>
              </a:xfrm>
              <a:prstGeom prst="ellipse">
                <a:avLst/>
              </a:prstGeom>
              <a:solidFill>
                <a:srgbClr val="5275A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E9C3373-3050-2147-9773-3AAB276A8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0652" y="3535586"/>
                <a:ext cx="1171602" cy="276032"/>
              </a:xfrm>
              <a:prstGeom prst="rect">
                <a:avLst/>
              </a:prstGeom>
            </p:spPr>
          </p:pic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2877FCA-6143-D64B-96A9-B8082EC6E9BC}"/>
                  </a:ext>
                </a:extLst>
              </p:cNvPr>
              <p:cNvCxnSpPr>
                <a:stCxn id="93" idx="2"/>
              </p:cNvCxnSpPr>
              <p:nvPr/>
            </p:nvCxnSpPr>
            <p:spPr>
              <a:xfrm flipH="1">
                <a:off x="3472249" y="3701420"/>
                <a:ext cx="1719323" cy="179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503ABB65-5327-0846-A50D-166AEB6BD40B}"/>
                  </a:ext>
                </a:extLst>
              </p:cNvPr>
              <p:cNvSpPr/>
              <p:nvPr/>
            </p:nvSpPr>
            <p:spPr>
              <a:xfrm>
                <a:off x="2290180" y="3038807"/>
                <a:ext cx="1361154" cy="1361154"/>
              </a:xfrm>
              <a:prstGeom prst="ellipse">
                <a:avLst/>
              </a:prstGeom>
              <a:solidFill>
                <a:srgbClr val="5275A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A79E7EE6-8667-9047-A240-AE3B072A6CE6}"/>
                  </a:ext>
                </a:extLst>
              </p:cNvPr>
              <p:cNvSpPr/>
              <p:nvPr/>
            </p:nvSpPr>
            <p:spPr>
              <a:xfrm>
                <a:off x="8092964" y="3020843"/>
                <a:ext cx="1361154" cy="1361154"/>
              </a:xfrm>
              <a:prstGeom prst="ellipse">
                <a:avLst/>
              </a:prstGeom>
              <a:solidFill>
                <a:srgbClr val="5275A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12A4B1D-AA87-1C4B-A29A-9D59A6F55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26" y="3446102"/>
              <a:ext cx="546563" cy="546563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F68C717B-B2A7-0A45-BCE1-D3F3EA844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111" y="3451839"/>
              <a:ext cx="546563" cy="546563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84B5E1E0-89EC-4346-A39F-012DFF4A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4715">
              <a:off x="4282480" y="3080665"/>
              <a:ext cx="592937" cy="592937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2D4A687C-FAA9-0140-B09A-B165B5C2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055">
              <a:off x="7354185" y="3877960"/>
              <a:ext cx="592937" cy="592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05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4624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Used Languages &amp; Frameworks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4FF12F7-CF8B-E54E-B9F3-5801F07AE36A}"/>
              </a:ext>
            </a:extLst>
          </p:cNvPr>
          <p:cNvGrpSpPr/>
          <p:nvPr/>
        </p:nvGrpSpPr>
        <p:grpSpPr>
          <a:xfrm>
            <a:off x="187594" y="1653156"/>
            <a:ext cx="11816811" cy="4581887"/>
            <a:chOff x="187594" y="1653156"/>
            <a:chExt cx="11816811" cy="458188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ED686F3-A192-1B45-9D6C-F31FD1BFC3BB}"/>
                </a:ext>
              </a:extLst>
            </p:cNvPr>
            <p:cNvGrpSpPr/>
            <p:nvPr/>
          </p:nvGrpSpPr>
          <p:grpSpPr>
            <a:xfrm>
              <a:off x="2336327" y="1653156"/>
              <a:ext cx="8377620" cy="1400438"/>
              <a:chOff x="650308" y="1285869"/>
              <a:chExt cx="8377620" cy="140043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E075B2E-390A-8C45-8437-CC0F404DC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308" y="1416307"/>
                <a:ext cx="1270000" cy="127000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52816E1-935D-304F-A162-092AFA6C2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0798" y="1285869"/>
                <a:ext cx="1270001" cy="127000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EE645B-AB44-064F-80B8-DA0D06AF57DE}"/>
                  </a:ext>
                </a:extLst>
              </p:cNvPr>
              <p:cNvSpPr txBox="1"/>
              <p:nvPr/>
            </p:nvSpPr>
            <p:spPr>
              <a:xfrm>
                <a:off x="1773250" y="2051307"/>
                <a:ext cx="24878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" altLang="ko-KR" sz="2200" dirty="0" err="1">
                    <a:solidFill>
                      <a:schemeClr val="bg1">
                        <a:lumMod val="85000"/>
                      </a:schemeClr>
                    </a:solidFill>
                    <a:latin typeface="Gadugi" panose="020F0502020204030204" pitchFamily="34" charset="0"/>
                    <a:cs typeface="Gadugi" panose="020F0502020204030204" pitchFamily="34" charset="0"/>
                  </a:rPr>
                  <a:t>Vue.js</a:t>
                </a:r>
                <a:r>
                  <a:rPr kumimoji="1" lang="en" altLang="ko-KR" sz="2200" dirty="0">
                    <a:solidFill>
                      <a:schemeClr val="bg1">
                        <a:lumMod val="85000"/>
                      </a:schemeClr>
                    </a:solidFill>
                    <a:latin typeface="Gadugi" panose="020F0502020204030204" pitchFamily="34" charset="0"/>
                    <a:cs typeface="Gadugi" panose="020F0502020204030204" pitchFamily="34" charset="0"/>
                  </a:rPr>
                  <a:t> for frontend</a:t>
                </a:r>
                <a:endParaRPr kumimoji="1" lang="ko-KR" altLang="en-US" sz="2200" dirty="0">
                  <a:latin typeface="Gadugi" panose="020F0502020204030204" pitchFamily="34" charset="0"/>
                  <a:cs typeface="Gadugi" panose="020F050202020403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027BD4-A678-D244-9133-314C48CC8A15}"/>
                  </a:ext>
                </a:extLst>
              </p:cNvPr>
              <p:cNvSpPr txBox="1"/>
              <p:nvPr/>
            </p:nvSpPr>
            <p:spPr>
              <a:xfrm>
                <a:off x="6170799" y="1920869"/>
                <a:ext cx="285712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" altLang="ko-KR" sz="2200" dirty="0">
                    <a:solidFill>
                      <a:schemeClr val="bg1">
                        <a:lumMod val="85000"/>
                      </a:schemeClr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Node.js for backend...</a:t>
                </a:r>
                <a:endParaRPr kumimoji="1" lang="ko-KR" altLang="en-US" sz="2200" dirty="0">
                  <a:latin typeface="Gadugi" panose="020B0502040204020203" pitchFamily="34" charset="0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E35BE3-9392-D945-8C57-014B09CC23BC}"/>
                </a:ext>
              </a:extLst>
            </p:cNvPr>
            <p:cNvGrpSpPr/>
            <p:nvPr/>
          </p:nvGrpSpPr>
          <p:grpSpPr>
            <a:xfrm>
              <a:off x="187594" y="3558157"/>
              <a:ext cx="11816811" cy="2676886"/>
              <a:chOff x="68767" y="3533799"/>
              <a:chExt cx="11816811" cy="267688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9C9D071-6166-DD4E-B510-5443B465E586}"/>
                  </a:ext>
                </a:extLst>
              </p:cNvPr>
              <p:cNvGrpSpPr/>
              <p:nvPr/>
            </p:nvGrpSpPr>
            <p:grpSpPr>
              <a:xfrm>
                <a:off x="5948608" y="3546175"/>
                <a:ext cx="3354701" cy="2575036"/>
                <a:chOff x="7599363" y="3324843"/>
                <a:chExt cx="3354701" cy="2575036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98508D7-721E-964C-906C-298E7CBCF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0096" t="28507" r="30632" b="36807"/>
                <a:stretch/>
              </p:blipFill>
              <p:spPr>
                <a:xfrm>
                  <a:off x="8427600" y="3324843"/>
                  <a:ext cx="1698225" cy="1678002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447E9A-20F6-9345-AB87-92F728D633DF}"/>
                    </a:ext>
                  </a:extLst>
                </p:cNvPr>
                <p:cNvSpPr txBox="1"/>
                <p:nvPr/>
              </p:nvSpPr>
              <p:spPr>
                <a:xfrm>
                  <a:off x="7599363" y="5530547"/>
                  <a:ext cx="33547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 RDS as database service.</a:t>
                  </a:r>
                  <a:endParaRPr kumimoji="1" lang="ko-KR" altLang="en-US" dirty="0"/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6651411-C861-C24E-B50A-55B19F0AAC70}"/>
                  </a:ext>
                </a:extLst>
              </p:cNvPr>
              <p:cNvGrpSpPr/>
              <p:nvPr/>
            </p:nvGrpSpPr>
            <p:grpSpPr>
              <a:xfrm>
                <a:off x="3380828" y="3533799"/>
                <a:ext cx="2541658" cy="2676886"/>
                <a:chOff x="5246687" y="4028614"/>
                <a:chExt cx="2541658" cy="267688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760A1FC-CF51-5D42-AC5E-3239008684D3}"/>
                    </a:ext>
                  </a:extLst>
                </p:cNvPr>
                <p:cNvSpPr txBox="1"/>
                <p:nvPr/>
              </p:nvSpPr>
              <p:spPr>
                <a:xfrm>
                  <a:off x="5246687" y="6059169"/>
                  <a:ext cx="25416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 Elastic Beanstalk </a:t>
                  </a:r>
                </a:p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to deploy backend </a:t>
                  </a:r>
                  <a:r>
                    <a:rPr kumimoji="1" lang="en" altLang="ko-KR" dirty="0" err="1">
                      <a:solidFill>
                        <a:schemeClr val="bg1">
                          <a:lumMod val="85000"/>
                        </a:schemeClr>
                      </a:solidFill>
                    </a:rPr>
                    <a:t>api</a:t>
                  </a:r>
                  <a:endParaRPr kumimoji="1" lang="ko-KR" altLang="en-US" dirty="0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A83C2964-7CBF-1949-88EA-E8AA13F71DFE}"/>
                    </a:ext>
                  </a:extLst>
                </p:cNvPr>
                <p:cNvGrpSpPr/>
                <p:nvPr/>
              </p:nvGrpSpPr>
              <p:grpSpPr>
                <a:xfrm>
                  <a:off x="5940178" y="4028614"/>
                  <a:ext cx="1376729" cy="1897987"/>
                  <a:chOff x="5535799" y="3848472"/>
                  <a:chExt cx="1376729" cy="1897987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EDA3178B-6BD6-7A4E-AF45-E252930B4A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r="33143" b="3415"/>
                  <a:stretch/>
                </p:blipFill>
                <p:spPr>
                  <a:xfrm>
                    <a:off x="5535799" y="3848472"/>
                    <a:ext cx="1313812" cy="1897987"/>
                  </a:xfrm>
                  <a:prstGeom prst="rect">
                    <a:avLst/>
                  </a:prstGeom>
                </p:spPr>
              </p:pic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5898C975-BBDD-D345-B0C4-03B64E9910B3}"/>
                      </a:ext>
                    </a:extLst>
                  </p:cNvPr>
                  <p:cNvSpPr/>
                  <p:nvPr/>
                </p:nvSpPr>
                <p:spPr>
                  <a:xfrm>
                    <a:off x="6430161" y="4823670"/>
                    <a:ext cx="482367" cy="453005"/>
                  </a:xfrm>
                  <a:prstGeom prst="rect">
                    <a:avLst/>
                  </a:prstGeom>
                  <a:solidFill>
                    <a:srgbClr val="1C1C1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8B59FCC-B29F-5945-8943-7AA3EEFCC016}"/>
                  </a:ext>
                </a:extLst>
              </p:cNvPr>
              <p:cNvGrpSpPr/>
              <p:nvPr/>
            </p:nvGrpSpPr>
            <p:grpSpPr>
              <a:xfrm>
                <a:off x="68767" y="4035627"/>
                <a:ext cx="3312061" cy="2165820"/>
                <a:chOff x="452370" y="4406170"/>
                <a:chExt cx="3312061" cy="2165820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9A99A2-5946-0D40-A2ED-5F7432A072E9}"/>
                    </a:ext>
                  </a:extLst>
                </p:cNvPr>
                <p:cNvSpPr txBox="1"/>
                <p:nvPr/>
              </p:nvSpPr>
              <p:spPr>
                <a:xfrm>
                  <a:off x="452370" y="5925659"/>
                  <a:ext cx="331206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 Amplify to build</a:t>
                  </a:r>
                </a:p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and deploy front application.</a:t>
                  </a:r>
                  <a:endParaRPr kumimoji="1" lang="ko-KR" altLang="en-US" dirty="0"/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E43CB8AD-EC73-D143-9DEF-61FB8E45F9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9741" t="22820" r="20738" b="27180"/>
                <a:stretch/>
              </p:blipFill>
              <p:spPr>
                <a:xfrm>
                  <a:off x="1307309" y="4406170"/>
                  <a:ext cx="1661172" cy="1395465"/>
                </a:xfrm>
                <a:prstGeom prst="rect">
                  <a:avLst/>
                </a:prstGeom>
              </p:spPr>
            </p:pic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F482C52-B2A5-C441-8C91-DA6C10400EA3}"/>
                  </a:ext>
                </a:extLst>
              </p:cNvPr>
              <p:cNvGrpSpPr/>
              <p:nvPr/>
            </p:nvGrpSpPr>
            <p:grpSpPr>
              <a:xfrm>
                <a:off x="9528779" y="3783157"/>
                <a:ext cx="2356799" cy="2427528"/>
                <a:chOff x="9428241" y="3761073"/>
                <a:chExt cx="2356799" cy="242752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ECE9F7-2B96-A040-AF52-41CF16C3B449}"/>
                    </a:ext>
                  </a:extLst>
                </p:cNvPr>
                <p:cNvSpPr txBox="1"/>
                <p:nvPr/>
              </p:nvSpPr>
              <p:spPr>
                <a:xfrm>
                  <a:off x="9428241" y="5542270"/>
                  <a:ext cx="235679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AWS-Simple</a:t>
                  </a:r>
                </a:p>
                <a:p>
                  <a:pPr algn="ctr"/>
                  <a:r>
                    <a:rPr kumimoji="1" lang="en-US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 Storage Service | S3</a:t>
                  </a:r>
                  <a:endParaRPr kumimoji="1" lang="ko-KR" altLang="en-US" dirty="0"/>
                </a:p>
              </p:txBody>
            </p: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7789985-8137-6F42-A5DF-E843614DF96F}"/>
                    </a:ext>
                  </a:extLst>
                </p:cNvPr>
                <p:cNvGrpSpPr/>
                <p:nvPr/>
              </p:nvGrpSpPr>
              <p:grpSpPr>
                <a:xfrm>
                  <a:off x="9800817" y="3761073"/>
                  <a:ext cx="1698225" cy="1647935"/>
                  <a:chOff x="8413874" y="2740088"/>
                  <a:chExt cx="1698225" cy="1647935"/>
                </a:xfrm>
              </p:grpSpPr>
              <p:pic>
                <p:nvPicPr>
                  <p:cNvPr id="2" name="그림 1">
                    <a:extLst>
                      <a:ext uri="{FF2B5EF4-FFF2-40B4-BE49-F238E27FC236}">
                        <a16:creationId xmlns:a16="http://schemas.microsoft.com/office/drawing/2014/main" id="{2425AFA5-29EC-E649-BAC0-9BC097B7E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</a:blip>
                  <a:srcRect r="53207"/>
                  <a:stretch/>
                </p:blipFill>
                <p:spPr>
                  <a:xfrm>
                    <a:off x="8413874" y="2740088"/>
                    <a:ext cx="1698225" cy="1451679"/>
                  </a:xfrm>
                  <a:prstGeom prst="rect">
                    <a:avLst/>
                  </a:prstGeom>
                </p:spPr>
              </p:pic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F5298FE4-718B-0642-9DC0-69529853C942}"/>
                      </a:ext>
                    </a:extLst>
                  </p:cNvPr>
                  <p:cNvSpPr/>
                  <p:nvPr/>
                </p:nvSpPr>
                <p:spPr>
                  <a:xfrm>
                    <a:off x="9262986" y="3550933"/>
                    <a:ext cx="812287" cy="837090"/>
                  </a:xfrm>
                  <a:prstGeom prst="rect">
                    <a:avLst/>
                  </a:prstGeom>
                  <a:solidFill>
                    <a:srgbClr val="1C1C1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72514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377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왜 </a:t>
            </a:r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 필요한가요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Why closet needed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015" y="2058787"/>
            <a:ext cx="51151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패스트패션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   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to solve fast fashion problem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2163617130"/>
              </p:ext>
            </p:extLst>
          </p:nvPr>
        </p:nvGraphicFramePr>
        <p:xfrm>
          <a:off x="5739492" y="1249136"/>
          <a:ext cx="6090557" cy="406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591068" y="5553254"/>
            <a:ext cx="40879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fast fashion market size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Since 2008 by </a:t>
            </a:r>
            <a:r>
              <a:rPr lang="en-US" altLang="ko-KR" sz="2400" dirty="0" err="1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Handong</a:t>
            </a:r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 press </a:t>
            </a:r>
            <a:r>
              <a:rPr lang="en-US" altLang="ko-KR" sz="2400" dirty="0" err="1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korea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69925" y="767443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Unit </a:t>
            </a:r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100 billion</a:t>
            </a:r>
            <a:endParaRPr lang="ko-KR" altLang="en-US" sz="2400" dirty="0">
              <a:solidFill>
                <a:schemeClr val="bg1"/>
              </a:solidFill>
              <a:latin typeface="godoRounded 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377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왜 </a:t>
            </a:r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 필요한가요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Why closet needed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015" y="2058787"/>
            <a:ext cx="51151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패스트패션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문제 해결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   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to solve fast fashion problem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493" y="3285307"/>
            <a:ext cx="53687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소유 → 이용 소비 패러다임의 변화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  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Changing Consumption paradigm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1093" y="4511827"/>
            <a:ext cx="225574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개성 중시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  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individuality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432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누가 </a:t>
            </a:r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godoRounded R" panose="02000500000000000000" pitchFamily="2" charset="0"/>
              </a:rPr>
              <a:t>을 사용하나요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who uses</a:t>
            </a:r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closet</a:t>
            </a:r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015" y="2687437"/>
            <a:ext cx="585288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미니멀라이프를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추구하는 </a:t>
            </a: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밀레니얼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세대 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Minimalist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493" y="3913957"/>
            <a:ext cx="2775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인 가구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One-person households</a:t>
            </a:r>
          </a:p>
        </p:txBody>
      </p:sp>
    </p:spTree>
    <p:extLst>
      <p:ext uri="{BB962C8B-B14F-4D97-AF65-F5344CB8AC3E}">
        <p14:creationId xmlns:p14="http://schemas.microsoft.com/office/powerpoint/2010/main" val="74426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686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을 사용하면 어떤 </a:t>
            </a:r>
            <a:r>
              <a:rPr lang="ko-KR" altLang="en-US" sz="28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장점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 있을까요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6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Closet’s Advantages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093" y="2393822"/>
            <a:ext cx="53573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사회적 문제인 </a:t>
            </a: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패스트패션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해결</a:t>
            </a:r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가능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Can solve fast fashion problem issued many times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8571" y="3558787"/>
            <a:ext cx="98596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가끔 입는 옷을 구매할 필요 없음</a:t>
            </a:r>
            <a:endParaRPr lang="en-US" altLang="ko-KR" sz="2400" dirty="0">
              <a:solidFill>
                <a:schemeClr val="bg1"/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Buyer can save money because they can use our service instead of buying occasional clothes.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0171" y="4723752"/>
            <a:ext cx="5147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여행 시 더욱 편한 서비스 이용 가능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More convenient when traveling</a:t>
            </a:r>
          </a:p>
        </p:txBody>
      </p:sp>
    </p:spTree>
    <p:extLst>
      <p:ext uri="{BB962C8B-B14F-4D97-AF65-F5344CB8AC3E}">
        <p14:creationId xmlns:p14="http://schemas.microsoft.com/office/powerpoint/2010/main" val="212175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A7009-A9D4-2A47-8DF9-140981B535A0}"/>
              </a:ext>
            </a:extLst>
          </p:cNvPr>
          <p:cNvSpPr txBox="1"/>
          <p:nvPr/>
        </p:nvSpPr>
        <p:spPr>
          <a:xfrm>
            <a:off x="410676" y="971765"/>
            <a:ext cx="2198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팀원소개</a:t>
            </a:r>
            <a:endParaRPr kumimoji="1" lang="en-US" altLang="ko-KR" sz="44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5BB76-63D7-D24E-9C89-36F4F50793C8}"/>
              </a:ext>
            </a:extLst>
          </p:cNvPr>
          <p:cNvSpPr txBox="1"/>
          <p:nvPr/>
        </p:nvSpPr>
        <p:spPr>
          <a:xfrm>
            <a:off x="410676" y="1741206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team members</a:t>
            </a:r>
            <a:endParaRPr kumimoji="1" lang="ko-KR" altLang="en-US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9474-4186-8A40-999D-6EE7518BCA52}"/>
              </a:ext>
            </a:extLst>
          </p:cNvPr>
          <p:cNvSpPr/>
          <p:nvPr/>
        </p:nvSpPr>
        <p:spPr>
          <a:xfrm>
            <a:off x="304921" y="1049258"/>
            <a:ext cx="53603" cy="96373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666566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AECF04-E651-5C4B-AD3C-22B6332197B8}"/>
              </a:ext>
            </a:extLst>
          </p:cNvPr>
          <p:cNvGrpSpPr/>
          <p:nvPr/>
        </p:nvGrpSpPr>
        <p:grpSpPr>
          <a:xfrm>
            <a:off x="597986" y="2664536"/>
            <a:ext cx="2079898" cy="3497246"/>
            <a:chOff x="346779" y="1294339"/>
            <a:chExt cx="2079898" cy="349724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3DAEB7A-1DDB-5046-BBD6-059FAD7B9DD2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CB1DCB-57A8-6146-B89F-C7F8BB705BC5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여동엽</a:t>
              </a:r>
              <a:endPara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2509E-F9EE-1F4E-A6CB-7605A1F744A6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기획자</a:t>
              </a:r>
              <a:endParaRPr lang="en-US" altLang="ko-KR" sz="16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LUCAS IT CEO /</a:t>
              </a: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RYDE APP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대외협력 및 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마케터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764177B-9EB9-D64D-AFCB-045E18283A44}"/>
              </a:ext>
            </a:extLst>
          </p:cNvPr>
          <p:cNvGrpSpPr/>
          <p:nvPr/>
        </p:nvGrpSpPr>
        <p:grpSpPr>
          <a:xfrm>
            <a:off x="3505037" y="2649885"/>
            <a:ext cx="2079898" cy="3497246"/>
            <a:chOff x="346779" y="1294339"/>
            <a:chExt cx="2079898" cy="349724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E92E5CC-902E-9947-97B0-F52842CA0E9A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F0B8CE-0154-B644-B2B4-7109E197CCFC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전광용</a:t>
              </a:r>
              <a:endPara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145512-955F-0A46-B0A1-B4E0EF27EB5B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 및 퍼블리싱</a:t>
              </a:r>
            </a:p>
            <a:p>
              <a:pPr algn="ctr"/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ProjectSquare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Leader</a:t>
              </a: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Win, Web, Back-End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A5B8A1A9-81D9-8C4F-AA5B-67701FE370AA}"/>
              </a:ext>
            </a:extLst>
          </p:cNvPr>
          <p:cNvSpPr/>
          <p:nvPr/>
        </p:nvSpPr>
        <p:spPr>
          <a:xfrm>
            <a:off x="6509576" y="2649885"/>
            <a:ext cx="2079898" cy="207989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CF51B9-F7A9-6545-A59F-17031A4767B1}"/>
              </a:ext>
            </a:extLst>
          </p:cNvPr>
          <p:cNvSpPr txBox="1"/>
          <p:nvPr/>
        </p:nvSpPr>
        <p:spPr>
          <a:xfrm>
            <a:off x="6509576" y="4905756"/>
            <a:ext cx="2079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김태균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ED0508-23D5-8E46-802C-34EE626BE503}"/>
              </a:ext>
            </a:extLst>
          </p:cNvPr>
          <p:cNvSpPr txBox="1"/>
          <p:nvPr/>
        </p:nvSpPr>
        <p:spPr>
          <a:xfrm>
            <a:off x="6171806" y="5439245"/>
            <a:ext cx="27554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바바패션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힙합퍼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사업부 개발팀 리더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세탁특공대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서버개발팀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럭시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서버개발팀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FB7F71-A54C-2E4A-B491-D3DC489C6025}"/>
              </a:ext>
            </a:extLst>
          </p:cNvPr>
          <p:cNvGrpSpPr/>
          <p:nvPr/>
        </p:nvGrpSpPr>
        <p:grpSpPr>
          <a:xfrm>
            <a:off x="9163415" y="2649885"/>
            <a:ext cx="2578100" cy="3696563"/>
            <a:chOff x="97678" y="1294339"/>
            <a:chExt cx="2578100" cy="369656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26F199C-EFBF-324F-9FF9-5C4EF14C8539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80042A-F2DE-0C41-94E7-EF3D3D1F9047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강준영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FCAEF9-3201-FE45-9F06-838881BAC911}"/>
                </a:ext>
              </a:extLst>
            </p:cNvPr>
            <p:cNvSpPr txBox="1"/>
            <p:nvPr/>
          </p:nvSpPr>
          <p:spPr>
            <a:xfrm>
              <a:off x="97678" y="4098350"/>
              <a:ext cx="257810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endParaRPr lang="en-US" altLang="ko-KR" sz="16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엘오이코리아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개발자</a:t>
              </a:r>
            </a:p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바바패션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힙합퍼사업부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개발자</a:t>
              </a:r>
              <a:endParaRPr lang="en-US" altLang="ko-KR" sz="11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7247D2F-EF04-0243-B3EE-FC220A4C86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0" y="340779"/>
            <a:ext cx="1409215" cy="3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4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99122" y="2386519"/>
            <a:ext cx="6793756" cy="2084962"/>
            <a:chOff x="2699122" y="2077812"/>
            <a:chExt cx="6793756" cy="2084962"/>
          </a:xfrm>
        </p:grpSpPr>
        <p:grpSp>
          <p:nvGrpSpPr>
            <p:cNvPr id="8" name="그룹 7"/>
            <p:cNvGrpSpPr/>
            <p:nvPr/>
          </p:nvGrpSpPr>
          <p:grpSpPr>
            <a:xfrm>
              <a:off x="2699122" y="2077812"/>
              <a:ext cx="6793756" cy="1151164"/>
              <a:chOff x="2521404" y="2544536"/>
              <a:chExt cx="6793756" cy="115116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1404" y="2722790"/>
                <a:ext cx="2962817" cy="698046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5834948" y="2544536"/>
                <a:ext cx="45719" cy="115116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066065" y="2702481"/>
                <a:ext cx="2877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패션아이템 공유 매칭 서비스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066065" y="3051504"/>
                <a:ext cx="3249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Fashion item sharing service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093600" y="3577999"/>
              <a:ext cx="18838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85000"/>
                    </a:schemeClr>
                  </a:solidFill>
                  <a:latin typeface="godoRounded R" panose="02000500000000000000" pitchFamily="2" charset="0"/>
                  <a:ea typeface="Noto Sans CJK KR DemiLight" panose="020B0400000000000000" pitchFamily="34" charset="-127"/>
                </a:rPr>
                <a:t>Video Demo</a:t>
              </a:r>
              <a:endParaRPr lang="ko-KR" altLang="en-US" sz="32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206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525</Words>
  <Application>Microsoft Macintosh PowerPoint</Application>
  <PresentationFormat>와이드스크린</PresentationFormat>
  <Paragraphs>94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나눔바른고딕</vt:lpstr>
      <vt:lpstr>나눔스퀘어 ExtraBold</vt:lpstr>
      <vt:lpstr>맑은 고딕</vt:lpstr>
      <vt:lpstr>godoRounded R</vt:lpstr>
      <vt:lpstr>NanumBarunGothic</vt:lpstr>
      <vt:lpstr>NanumBarunGothic UltraLight</vt:lpstr>
      <vt:lpstr>Noto Sans CJK KR DemiLight</vt:lpstr>
      <vt:lpstr>Arial</vt:lpstr>
      <vt:lpstr>Gadugi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SQUARE</dc:creator>
  <cp:lastModifiedBy>여동엽</cp:lastModifiedBy>
  <cp:revision>25</cp:revision>
  <cp:lastPrinted>2019-06-02T03:12:57Z</cp:lastPrinted>
  <dcterms:created xsi:type="dcterms:W3CDTF">2019-06-01T14:11:08Z</dcterms:created>
  <dcterms:modified xsi:type="dcterms:W3CDTF">2019-06-02T03:13:00Z</dcterms:modified>
</cp:coreProperties>
</file>